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notesSlides/notesSlide8.xml" ContentType="application/vnd.openxmlformats-officedocument.presentationml.notesSlide+xml"/>
  <Override PartName="/ppt/charts/chart2.xml" ContentType="application/vnd.openxmlformats-officedocument.drawingml.chart+xml"/>
  <Override PartName="/ppt/notesSlides/notesSlide9.xml" ContentType="application/vnd.openxmlformats-officedocument.presentationml.notesSlide+xml"/>
  <Override PartName="/ppt/charts/chart3.xml" ContentType="application/vnd.openxmlformats-officedocument.drawingml.chart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7" r:id="rId10"/>
    <p:sldId id="265" r:id="rId11"/>
    <p:sldId id="266" r:id="rId12"/>
  </p:sldIdLst>
  <p:sldSz cx="18288000" cy="10287000"/>
  <p:notesSz cx="6858000" cy="9144000"/>
  <p:embeddedFontLst>
    <p:embeddedFont>
      <p:font typeface="Calibri" pitchFamily="34" charset="0"/>
      <p:regular r:id="rId14"/>
      <p:bold r:id="rId15"/>
      <p:italic r:id="rId16"/>
      <p:boldItalic r:id="rId17"/>
    </p:embeddedFont>
    <p:embeddedFont>
      <p:font typeface="Clear Sans Regular Bold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100FF"/>
    <a:srgbClr val="883C84"/>
    <a:srgbClr val="461B49"/>
    <a:srgbClr val="963488"/>
    <a:srgbClr val="2831A2"/>
    <a:srgbClr val="2086AA"/>
    <a:srgbClr val="1994B1"/>
    <a:srgbClr val="00B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0279" autoAdjust="0"/>
    <p:restoredTop sz="73146" autoAdjust="0"/>
  </p:normalViewPr>
  <p:slideViewPr>
    <p:cSldViewPr>
      <p:cViewPr>
        <p:scale>
          <a:sx n="35" d="100"/>
          <a:sy n="35" d="100"/>
        </p:scale>
        <p:origin x="-616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ercha\Downloads\Task%203_Final%20Content%20Data%20set.csv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ercha\Downloads\Task%203_Final%20Content%20Data%20set.csv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I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legend>
      <c:legendPos val="r"/>
      <c:layout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IN"/>
  <c:roundedCorners val="0"/>
  <mc:AlternateContent xmlns:mc="http://schemas.openxmlformats.org/markup-compatibility/2006">
    <mc:Choice xmlns:c14="http://schemas.microsoft.com/office/drawing/2007/8/2/chart" Requires="c14">
      <c14:style val="145"/>
    </mc:Choice>
    <mc:Fallback>
      <c:style val="45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'Top 5 Categories'!$B$1</c:f>
              <c:strCache>
                <c:ptCount val="1"/>
                <c:pt idx="0">
                  <c:v>Total Score</c:v>
                </c:pt>
              </c:strCache>
            </c:strRef>
          </c:tx>
          <c:dLbls>
            <c:dLbl>
              <c:idx val="2"/>
              <c:layout>
                <c:manualLayout>
                  <c:x val="4.5922790901137357E-2"/>
                  <c:y val="-0.15087962962962964"/>
                </c:manualLayout>
              </c:layout>
              <c:showLegendKey val="0"/>
              <c:showVal val="1"/>
              <c:showCatName val="1"/>
              <c:showSerName val="0"/>
              <c:showPercent val="1"/>
              <c:showBubbleSize val="0"/>
            </c:dLbl>
            <c:dLbl>
              <c:idx val="4"/>
              <c:layout>
                <c:manualLayout>
                  <c:x val="0.14741265705939866"/>
                  <c:y val="0.19716134441528144"/>
                </c:manualLayout>
              </c:layout>
              <c:showLegendKey val="0"/>
              <c:showVal val="1"/>
              <c:showCatName val="1"/>
              <c:showSerName val="0"/>
              <c:showPercent val="1"/>
              <c:showBubbleSize val="0"/>
            </c:dLbl>
            <c:txPr>
              <a:bodyPr/>
              <a:lstStyle/>
              <a:p>
                <a:pPr>
                  <a:defRPr sz="2400"/>
                </a:pPr>
                <a:endParaRPr lang="en-US"/>
              </a:p>
            </c:txPr>
            <c:showLegendKey val="0"/>
            <c:showVal val="1"/>
            <c:showCatName val="1"/>
            <c:showSerName val="0"/>
            <c:showPercent val="1"/>
            <c:showBubbleSize val="0"/>
            <c:showLeaderLines val="1"/>
          </c:dLbls>
          <c:cat>
            <c:strRef>
              <c:f>'Top 5 Categories'!$A$2:$A$6</c:f>
              <c:strCache>
                <c:ptCount val="5"/>
                <c:pt idx="0">
                  <c:v>animals</c:v>
                </c:pt>
                <c:pt idx="1">
                  <c:v>science</c:v>
                </c:pt>
                <c:pt idx="2">
                  <c:v>healthy eating</c:v>
                </c:pt>
                <c:pt idx="3">
                  <c:v>technology</c:v>
                </c:pt>
                <c:pt idx="4">
                  <c:v>food</c:v>
                </c:pt>
              </c:strCache>
            </c:strRef>
          </c:cat>
          <c:val>
            <c:numRef>
              <c:f>'Top 5 Categories'!$B$2:$B$6</c:f>
              <c:numCache>
                <c:formatCode>General</c:formatCode>
                <c:ptCount val="5"/>
                <c:pt idx="0">
                  <c:v>74965</c:v>
                </c:pt>
                <c:pt idx="1">
                  <c:v>71168</c:v>
                </c:pt>
                <c:pt idx="2">
                  <c:v>69339</c:v>
                </c:pt>
                <c:pt idx="3">
                  <c:v>68738</c:v>
                </c:pt>
                <c:pt idx="4">
                  <c:v>66676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plotVisOnly val="1"/>
    <c:dispBlanksAs val="gap"/>
    <c:showDLblsOverMax val="0"/>
  </c:chart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IN"/>
  <c:roundedCorners val="0"/>
  <mc:AlternateContent xmlns:mc="http://schemas.openxmlformats.org/markup-compatibility/2006">
    <mc:Choice xmlns:c14="http://schemas.microsoft.com/office/drawing/2007/8/2/chart" Requires="c14">
      <c14:style val="143"/>
    </mc:Choice>
    <mc:Fallback>
      <c:style val="43"/>
    </mc:Fallback>
  </mc:AlternateContent>
  <c:chart>
    <c:title>
      <c:layout/>
      <c:overlay val="0"/>
    </c:title>
    <c:autoTitleDeleted val="0"/>
    <c:view3D>
      <c:rotX val="15"/>
      <c:rotY val="20"/>
      <c:rAngAx val="1"/>
    </c:view3D>
    <c:floor>
      <c:thickness val="0"/>
    </c:floor>
    <c:sideWall>
      <c:thickness val="0"/>
    </c:sideWall>
    <c:backWall>
      <c:thickness val="0"/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'Month wise reactions'!$B$1</c:f>
              <c:strCache>
                <c:ptCount val="1"/>
                <c:pt idx="0">
                  <c:v>Total Posts</c:v>
                </c:pt>
              </c:strCache>
            </c:strRef>
          </c:tx>
          <c:invertIfNegative val="0"/>
          <c:cat>
            <c:strRef>
              <c:f>'Month wise reactions'!$A$2:$A$13</c:f>
              <c:strCache>
                <c:ptCount val="12"/>
                <c:pt idx="0">
                  <c:v>May</c:v>
                </c:pt>
                <c:pt idx="1">
                  <c:v>January</c:v>
                </c:pt>
                <c:pt idx="2">
                  <c:v>August</c:v>
                </c:pt>
                <c:pt idx="3">
                  <c:v>December</c:v>
                </c:pt>
                <c:pt idx="4">
                  <c:v>July</c:v>
                </c:pt>
                <c:pt idx="5">
                  <c:v>October</c:v>
                </c:pt>
                <c:pt idx="6">
                  <c:v>November</c:v>
                </c:pt>
                <c:pt idx="7">
                  <c:v>September</c:v>
                </c:pt>
                <c:pt idx="8">
                  <c:v>June</c:v>
                </c:pt>
                <c:pt idx="9">
                  <c:v>March</c:v>
                </c:pt>
                <c:pt idx="10">
                  <c:v>April</c:v>
                </c:pt>
                <c:pt idx="11">
                  <c:v>February</c:v>
                </c:pt>
              </c:strCache>
            </c:strRef>
          </c:cat>
          <c:val>
            <c:numRef>
              <c:f>'Month wise reactions'!$B$2:$B$13</c:f>
              <c:numCache>
                <c:formatCode>General</c:formatCode>
                <c:ptCount val="12"/>
                <c:pt idx="0">
                  <c:v>2138</c:v>
                </c:pt>
                <c:pt idx="1">
                  <c:v>2126</c:v>
                </c:pt>
                <c:pt idx="2">
                  <c:v>2114</c:v>
                </c:pt>
                <c:pt idx="3">
                  <c:v>2092</c:v>
                </c:pt>
                <c:pt idx="4">
                  <c:v>2070</c:v>
                </c:pt>
                <c:pt idx="5">
                  <c:v>2056</c:v>
                </c:pt>
                <c:pt idx="6">
                  <c:v>2034</c:v>
                </c:pt>
                <c:pt idx="7">
                  <c:v>2022</c:v>
                </c:pt>
                <c:pt idx="8">
                  <c:v>2021</c:v>
                </c:pt>
                <c:pt idx="9">
                  <c:v>2012</c:v>
                </c:pt>
                <c:pt idx="10">
                  <c:v>1974</c:v>
                </c:pt>
                <c:pt idx="11">
                  <c:v>1914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136784128"/>
        <c:axId val="136822784"/>
        <c:axId val="0"/>
      </c:bar3DChart>
      <c:catAx>
        <c:axId val="136784128"/>
        <c:scaling>
          <c:orientation val="minMax"/>
        </c:scaling>
        <c:delete val="0"/>
        <c:axPos val="b"/>
        <c:majorTickMark val="out"/>
        <c:minorTickMark val="none"/>
        <c:tickLblPos val="nextTo"/>
        <c:txPr>
          <a:bodyPr/>
          <a:lstStyle/>
          <a:p>
            <a:pPr>
              <a:defRPr sz="2000" b="1"/>
            </a:pPr>
            <a:endParaRPr lang="en-US"/>
          </a:p>
        </c:txPr>
        <c:crossAx val="136822784"/>
        <c:crosses val="autoZero"/>
        <c:auto val="1"/>
        <c:lblAlgn val="ctr"/>
        <c:lblOffset val="100"/>
        <c:noMultiLvlLbl val="0"/>
      </c:catAx>
      <c:valAx>
        <c:axId val="136822784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2000" b="1"/>
            </a:pPr>
            <a:endParaRPr lang="en-US"/>
          </a:p>
        </c:txPr>
        <c:crossAx val="136784128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24.10.2024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24.10.2024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</a:t>
            </a:fld>
            <a:endParaRPr lang="cs-CZ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24.10.2024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10</a:t>
            </a:fld>
            <a:endParaRPr lang="cs-CZ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24.10.2024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11</a:t>
            </a:fld>
            <a:endParaRPr lang="cs-CZ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24.10.2024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2</a:t>
            </a:fld>
            <a:endParaRPr lang="cs-CZ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24.10.2024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3</a:t>
            </a:fld>
            <a:endParaRPr lang="cs-CZ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24.10.2024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4</a:t>
            </a:fld>
            <a:endParaRPr lang="cs-CZ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24.10.2024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5</a:t>
            </a:fld>
            <a:endParaRPr lang="cs-CZ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24.10.2024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6</a:t>
            </a:fld>
            <a:endParaRPr lang="cs-CZ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24.10.2024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7</a:t>
            </a:fld>
            <a:endParaRPr lang="cs-CZ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24.10.2024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8</a:t>
            </a:fld>
            <a:endParaRPr lang="cs-CZ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24.10.2024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847306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2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6.jpeg"/><Relationship Id="rId4" Type="http://schemas.openxmlformats.org/officeDocument/2006/relationships/image" Target="../media/image18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5.png"/><Relationship Id="rId4" Type="http://schemas.openxmlformats.org/officeDocument/2006/relationships/image" Target="../media/image21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4.png"/><Relationship Id="rId4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6.png"/><Relationship Id="rId4" Type="http://schemas.openxmlformats.org/officeDocument/2006/relationships/image" Target="../media/image2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6.svg"/><Relationship Id="rId9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12.png"/><Relationship Id="rId4" Type="http://schemas.openxmlformats.org/officeDocument/2006/relationships/image" Target="../media/image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chart" Target="../charts/chart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14.png"/><Relationship Id="rId4" Type="http://schemas.openxmlformats.org/officeDocument/2006/relationships/image" Target="../media/image18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chart" Target="../charts/chart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3.png"/><Relationship Id="rId4" Type="http://schemas.openxmlformats.org/officeDocument/2006/relationships/image" Target="../media/image8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chart" Target="../charts/chart3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3.png"/><Relationship Id="rId4" Type="http://schemas.openxmlformats.org/officeDocument/2006/relationships/image" Target="../media/image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6394731" y="0"/>
            <a:ext cx="1893269" cy="10287000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3" name="Group 3"/>
          <p:cNvGrpSpPr/>
          <p:nvPr/>
        </p:nvGrpSpPr>
        <p:grpSpPr>
          <a:xfrm>
            <a:off x="6545735" y="406153"/>
            <a:ext cx="10042534" cy="9474693"/>
            <a:chOff x="0" y="0"/>
            <a:chExt cx="13390046" cy="12632924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0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0"/>
              <a:ext cx="3005065" cy="2794710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3279405"/>
              <a:ext cx="3005065" cy="2794710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6558809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20" name="Group 20"/>
          <p:cNvGrpSpPr/>
          <p:nvPr/>
        </p:nvGrpSpPr>
        <p:grpSpPr>
          <a:xfrm>
            <a:off x="1104900" y="824285"/>
            <a:ext cx="8750843" cy="8318192"/>
            <a:chOff x="0" y="0"/>
            <a:chExt cx="11667791" cy="11090922"/>
          </a:xfrm>
        </p:grpSpPr>
        <p:grpSp>
          <p:nvGrpSpPr>
            <p:cNvPr id="21" name="Group 21"/>
            <p:cNvGrpSpPr>
              <a:grpSpLocks noChangeAspect="1"/>
            </p:cNvGrpSpPr>
            <p:nvPr/>
          </p:nvGrpSpPr>
          <p:grpSpPr>
            <a:xfrm>
              <a:off x="1931835" y="1354967"/>
              <a:ext cx="9735956" cy="9735956"/>
              <a:chOff x="0" y="0"/>
              <a:chExt cx="6350000" cy="63500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96140" y="376277"/>
              <a:ext cx="9735956" cy="9756713"/>
            </a:xfrm>
            <a:prstGeom prst="rect">
              <a:avLst/>
            </a:prstGeom>
          </p:spPr>
        </p:pic>
      </p:grpSp>
      <p:sp>
        <p:nvSpPr>
          <p:cNvPr id="24" name="TextBox 24"/>
          <p:cNvSpPr txBox="1"/>
          <p:nvPr/>
        </p:nvSpPr>
        <p:spPr>
          <a:xfrm>
            <a:off x="2312375" y="3305349"/>
            <a:ext cx="5482998" cy="4270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59"/>
              </a:lnSpc>
            </a:pPr>
            <a:r>
              <a:rPr lang="en-US" sz="10533" spc="-105" dirty="0" smtClean="0">
                <a:solidFill>
                  <a:srgbClr val="FFFFFF"/>
                </a:solidFill>
                <a:latin typeface="Graphik Regular" panose="020B0503030202060203" pitchFamily="34" charset="0"/>
              </a:rPr>
              <a:t>Social Buzz Project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5003701"/>
            <a:ext cx="942466" cy="27959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2227332"/>
            <a:ext cx="942466" cy="27959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7780070"/>
            <a:ext cx="942466" cy="27959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 l="4069" t="1617" r="4069" b="1617"/>
          <a:stretch>
            <a:fillRect/>
          </a:stretch>
        </p:blipFill>
        <p:spPr>
          <a:xfrm>
            <a:off x="5438298" y="1161805"/>
            <a:ext cx="5036754" cy="796339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457200" y="4539600"/>
            <a:ext cx="4703553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Summary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327032" y="9481425"/>
            <a:ext cx="9711338" cy="2017079"/>
            <a:chOff x="0" y="0"/>
            <a:chExt cx="12948451" cy="2689439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327032" y="-1179605"/>
            <a:ext cx="9711338" cy="2017079"/>
            <a:chOff x="0" y="0"/>
            <a:chExt cx="12948451" cy="2689439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20" name="Group 11">
            <a:extLst>
              <a:ext uri="{FF2B5EF4-FFF2-40B4-BE49-F238E27FC236}">
                <a16:creationId xmlns:a16="http://schemas.microsoft.com/office/drawing/2014/main" xmlns="" id="{C00ABEC5-EF3F-4E3E-827E-EB1F2EF17C0D}"/>
              </a:ext>
            </a:extLst>
          </p:cNvPr>
          <p:cNvGrpSpPr/>
          <p:nvPr/>
        </p:nvGrpSpPr>
        <p:grpSpPr>
          <a:xfrm>
            <a:off x="11581833" y="1580430"/>
            <a:ext cx="5677467" cy="867617"/>
            <a:chOff x="0" y="-47625"/>
            <a:chExt cx="7569956" cy="1156823"/>
          </a:xfrm>
        </p:grpSpPr>
        <p:sp>
          <p:nvSpPr>
            <p:cNvPr id="21" name="TextBox 12">
              <a:extLst>
                <a:ext uri="{FF2B5EF4-FFF2-40B4-BE49-F238E27FC236}">
                  <a16:creationId xmlns:a16="http://schemas.microsoft.com/office/drawing/2014/main" xmlns="" id="{19A1BE45-8301-44C6-A0D0-F8FDA800622F}"/>
                </a:ext>
              </a:extLst>
            </p:cNvPr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2" name="TextBox 13">
              <a:extLst>
                <a:ext uri="{FF2B5EF4-FFF2-40B4-BE49-F238E27FC236}">
                  <a16:creationId xmlns:a16="http://schemas.microsoft.com/office/drawing/2014/main" xmlns="" id="{3DAE5247-0244-4123-A713-8D8809E80C70}"/>
                </a:ext>
              </a:extLst>
            </p:cNvPr>
            <p:cNvSpPr txBox="1"/>
            <p:nvPr/>
          </p:nvSpPr>
          <p:spPr>
            <a:xfrm>
              <a:off x="0" y="-47625"/>
              <a:ext cx="7569956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  <p:grpSp>
        <p:nvGrpSpPr>
          <p:cNvPr id="23" name="Group 14">
            <a:extLst>
              <a:ext uri="{FF2B5EF4-FFF2-40B4-BE49-F238E27FC236}">
                <a16:creationId xmlns:a16="http://schemas.microsoft.com/office/drawing/2014/main" xmlns="" id="{F49CBA38-C879-499F-B0F5-691188949921}"/>
              </a:ext>
            </a:extLst>
          </p:cNvPr>
          <p:cNvGrpSpPr/>
          <p:nvPr/>
        </p:nvGrpSpPr>
        <p:grpSpPr>
          <a:xfrm>
            <a:off x="11581833" y="6964868"/>
            <a:ext cx="5677467" cy="867617"/>
            <a:chOff x="0" y="-47625"/>
            <a:chExt cx="7569956" cy="1156823"/>
          </a:xfrm>
        </p:grpSpPr>
        <p:sp>
          <p:nvSpPr>
            <p:cNvPr id="24" name="TextBox 15">
              <a:extLst>
                <a:ext uri="{FF2B5EF4-FFF2-40B4-BE49-F238E27FC236}">
                  <a16:creationId xmlns:a16="http://schemas.microsoft.com/office/drawing/2014/main" xmlns="" id="{3A90234A-916B-4C29-ACF1-11F97E8C2563}"/>
                </a:ext>
              </a:extLst>
            </p:cNvPr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5" name="TextBox 16">
              <a:extLst>
                <a:ext uri="{FF2B5EF4-FFF2-40B4-BE49-F238E27FC236}">
                  <a16:creationId xmlns:a16="http://schemas.microsoft.com/office/drawing/2014/main" xmlns="" id="{E1CF9388-A25B-45EF-AAD4-73FE2BA72053}"/>
                </a:ext>
              </a:extLst>
            </p:cNvPr>
            <p:cNvSpPr txBox="1"/>
            <p:nvPr/>
          </p:nvSpPr>
          <p:spPr>
            <a:xfrm>
              <a:off x="0" y="-47625"/>
              <a:ext cx="7569956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11201400" y="1580430"/>
            <a:ext cx="66294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b="1" dirty="0" smtClean="0"/>
              <a:t>Analysis</a:t>
            </a:r>
          </a:p>
          <a:p>
            <a:r>
              <a:rPr lang="en-IN" sz="3600" dirty="0" smtClean="0"/>
              <a:t>Animals and Science are top two most popular categories. 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1353800" y="3643848"/>
            <a:ext cx="6629400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b="1" dirty="0" smtClean="0"/>
              <a:t>Insight</a:t>
            </a:r>
          </a:p>
          <a:p>
            <a:r>
              <a:rPr lang="en-IN" sz="3600" dirty="0" smtClean="0"/>
              <a:t>Most popular content type is Photo followed by video.  Posts with attractive pictures can boost user engagement</a:t>
            </a:r>
            <a:r>
              <a:rPr lang="en-IN" sz="4000" dirty="0" smtClean="0"/>
              <a:t>.</a:t>
            </a:r>
          </a:p>
          <a:p>
            <a:endParaRPr lang="en-IN" sz="4000" dirty="0"/>
          </a:p>
        </p:txBody>
      </p:sp>
      <p:sp>
        <p:nvSpPr>
          <p:cNvPr id="27" name="TextBox 26"/>
          <p:cNvSpPr txBox="1"/>
          <p:nvPr/>
        </p:nvSpPr>
        <p:spPr>
          <a:xfrm>
            <a:off x="11506200" y="6896100"/>
            <a:ext cx="6629400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b="1" dirty="0" smtClean="0"/>
              <a:t>Next Steps</a:t>
            </a:r>
          </a:p>
          <a:p>
            <a:r>
              <a:rPr lang="en-IN" sz="3600" dirty="0" smtClean="0"/>
              <a:t>This was a ad-hoc analysis. We can show you the ways with which we can use these insights and take them into large scale production.</a:t>
            </a:r>
            <a:endParaRPr lang="en-IN" sz="3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21913" y="5552246"/>
            <a:ext cx="5385738" cy="412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 spc="-26" dirty="0">
                <a:solidFill>
                  <a:srgbClr val="FFFFFF"/>
                </a:solidFill>
                <a:latin typeface="Graphik Regular" panose="020B0503030202060203" pitchFamily="34" charset="0"/>
              </a:rPr>
              <a:t>ANY QUESTIONS?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728428" y="3599225"/>
            <a:ext cx="3546595" cy="3371248"/>
            <a:chOff x="0" y="0"/>
            <a:chExt cx="4728794" cy="4494997"/>
          </a:xfrm>
        </p:grpSpPr>
        <p:grpSp>
          <p:nvGrpSpPr>
            <p:cNvPr id="4" name="Group 4"/>
            <p:cNvGrpSpPr>
              <a:grpSpLocks noChangeAspect="1"/>
            </p:cNvGrpSpPr>
            <p:nvPr/>
          </p:nvGrpSpPr>
          <p:grpSpPr>
            <a:xfrm>
              <a:off x="782946" y="549149"/>
              <a:ext cx="3945848" cy="3945848"/>
              <a:chOff x="0" y="0"/>
              <a:chExt cx="6350000" cy="63500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chemeClr val="bg1"/>
              </a:solidFill>
            </p:spPr>
          </p:sp>
        </p:grpSp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160550" y="152500"/>
              <a:ext cx="3945848" cy="3954260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4669076" y="4178375"/>
            <a:ext cx="57298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Thank you!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517113" y="-1140306"/>
            <a:ext cx="17253775" cy="2017079"/>
            <a:chOff x="0" y="0"/>
            <a:chExt cx="23005033" cy="2689439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517113" y="9394369"/>
            <a:ext cx="17253775" cy="2017079"/>
            <a:chOff x="0" y="0"/>
            <a:chExt cx="23005033" cy="2689439"/>
          </a:xfrm>
        </p:grpSpPr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921591" y="3285301"/>
            <a:ext cx="8673443" cy="3762839"/>
            <a:chOff x="0" y="0"/>
            <a:chExt cx="11564591" cy="5017118"/>
          </a:xfrm>
        </p:grpSpPr>
        <p:sp>
          <p:nvSpPr>
            <p:cNvPr id="3" name="TextBox 3"/>
            <p:cNvSpPr txBox="1"/>
            <p:nvPr/>
          </p:nvSpPr>
          <p:spPr>
            <a:xfrm>
              <a:off x="0" y="0"/>
              <a:ext cx="11564591" cy="16414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8000" spc="-80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Today's agenda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298167"/>
              <a:ext cx="11564591" cy="27189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Project recap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Problem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The Analytics team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Process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Insights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Summary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307242" y="-1685151"/>
            <a:ext cx="3545508" cy="3370302"/>
            <a:chOff x="0" y="0"/>
            <a:chExt cx="4727344" cy="4493736"/>
          </a:xfrm>
        </p:grpSpPr>
        <p:grpSp>
          <p:nvGrpSpPr>
            <p:cNvPr id="6" name="Group 6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9" name="Group 9"/>
          <p:cNvGrpSpPr/>
          <p:nvPr/>
        </p:nvGrpSpPr>
        <p:grpSpPr>
          <a:xfrm>
            <a:off x="13610070" y="3458349"/>
            <a:ext cx="3545508" cy="3370302"/>
            <a:chOff x="0" y="0"/>
            <a:chExt cx="4727344" cy="4493736"/>
          </a:xfrm>
        </p:grpSpPr>
        <p:grpSp>
          <p:nvGrpSpPr>
            <p:cNvPr id="10" name="Group 10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1912898" y="8601849"/>
            <a:ext cx="3545508" cy="3370302"/>
            <a:chOff x="0" y="0"/>
            <a:chExt cx="4727344" cy="4493736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-927557" y="406153"/>
            <a:ext cx="2253799" cy="9474693"/>
            <a:chOff x="0" y="0"/>
            <a:chExt cx="3005065" cy="12632924"/>
          </a:xfrm>
        </p:grpSpPr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17113" y="584601"/>
            <a:ext cx="17253775" cy="9117799"/>
            <a:chOff x="0" y="0"/>
            <a:chExt cx="23005033" cy="12157065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3155875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6311751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9467626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3155875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6311751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9467626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3155875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6311751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9467626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3155875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6311751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9467626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3155875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6311751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9467626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3155875"/>
              <a:ext cx="2891870" cy="2689439"/>
            </a:xfrm>
            <a:prstGeom prst="rect">
              <a:avLst/>
            </a:prstGeom>
          </p:spPr>
        </p:pic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6311751"/>
              <a:ext cx="2891870" cy="2689439"/>
            </a:xfrm>
            <a:prstGeom prst="rect">
              <a:avLst/>
            </a:prstGeom>
          </p:spPr>
        </p:pic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9467626"/>
              <a:ext cx="2891870" cy="2689439"/>
            </a:xfrm>
            <a:prstGeom prst="rect">
              <a:avLst/>
            </a:prstGeom>
          </p:spPr>
        </p:pic>
        <p:pic>
          <p:nvPicPr>
            <p:cNvPr id="27" name="Picture 2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155875"/>
              <a:ext cx="2891870" cy="2689439"/>
            </a:xfrm>
            <a:prstGeom prst="rect">
              <a:avLst/>
            </a:prstGeom>
          </p:spPr>
        </p:pic>
        <p:pic>
          <p:nvPicPr>
            <p:cNvPr id="29" name="Picture 2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311751"/>
              <a:ext cx="2891870" cy="2689439"/>
            </a:xfrm>
            <a:prstGeom prst="rect">
              <a:avLst/>
            </a:prstGeom>
          </p:spPr>
        </p:pic>
        <p:pic>
          <p:nvPicPr>
            <p:cNvPr id="30" name="Picture 3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467626"/>
              <a:ext cx="2891870" cy="2689439"/>
            </a:xfrm>
            <a:prstGeom prst="rect">
              <a:avLst/>
            </a:prstGeom>
          </p:spPr>
        </p:pic>
      </p:grpSp>
      <p:sp>
        <p:nvSpPr>
          <p:cNvPr id="31" name="AutoShape 31"/>
          <p:cNvSpPr/>
          <p:nvPr/>
        </p:nvSpPr>
        <p:spPr>
          <a:xfrm>
            <a:off x="4946896" y="2005584"/>
            <a:ext cx="11342283" cy="6275832"/>
          </a:xfrm>
          <a:prstGeom prst="rect">
            <a:avLst/>
          </a:prstGeom>
          <a:solidFill>
            <a:schemeClr val="bg1"/>
          </a:solidFill>
        </p:spPr>
        <p:txBody>
          <a:bodyPr/>
          <a:lstStyle/>
          <a:p>
            <a:r>
              <a:rPr lang="en-US" dirty="0" smtClean="0"/>
              <a:t>                                               </a:t>
            </a:r>
            <a:r>
              <a:rPr lang="en-US" sz="3200" dirty="0"/>
              <a:t> </a:t>
            </a:r>
            <a:r>
              <a:rPr lang="en-US" sz="3200" dirty="0" smtClean="0"/>
              <a:t>      Social Buzz is a technology company started in </a:t>
            </a:r>
          </a:p>
          <a:p>
            <a:r>
              <a:rPr lang="en-US" sz="3200" dirty="0"/>
              <a:t> </a:t>
            </a:r>
            <a:r>
              <a:rPr lang="en-US" sz="3200" dirty="0" smtClean="0"/>
              <a:t>                                 2008. It emphasizes content by keeping all  </a:t>
            </a:r>
          </a:p>
          <a:p>
            <a:r>
              <a:rPr lang="en-US" sz="3200" dirty="0"/>
              <a:t> </a:t>
            </a:r>
            <a:r>
              <a:rPr lang="en-US" sz="3200" dirty="0" smtClean="0"/>
              <a:t>                                 users anonymous. It only tracks user </a:t>
            </a:r>
          </a:p>
          <a:p>
            <a:r>
              <a:rPr lang="en-US" sz="3200" dirty="0"/>
              <a:t> </a:t>
            </a:r>
            <a:r>
              <a:rPr lang="en-US" sz="3200" dirty="0" smtClean="0"/>
              <a:t>                                 reactions. But over the past 5 years they have</a:t>
            </a:r>
          </a:p>
          <a:p>
            <a:r>
              <a:rPr lang="en-US" sz="3200" dirty="0"/>
              <a:t> </a:t>
            </a:r>
            <a:r>
              <a:rPr lang="en-US" sz="3200" dirty="0" smtClean="0"/>
              <a:t>                                 </a:t>
            </a:r>
            <a:r>
              <a:rPr lang="en-US" sz="3200" dirty="0" smtClean="0"/>
              <a:t>scaled </a:t>
            </a:r>
            <a:r>
              <a:rPr lang="en-US" sz="3200" dirty="0" smtClean="0"/>
              <a:t>quicker than they expected. To manage                                          t                                </a:t>
            </a:r>
            <a:r>
              <a:rPr lang="en-US" sz="3200" dirty="0" smtClean="0"/>
              <a:t> this </a:t>
            </a:r>
            <a:r>
              <a:rPr lang="en-US" sz="3200" dirty="0" smtClean="0"/>
              <a:t>rapid expansion, Accenture has been                   a                               </a:t>
            </a:r>
            <a:r>
              <a:rPr lang="en-US" sz="3200" dirty="0" smtClean="0"/>
              <a:t> assigned </a:t>
            </a:r>
            <a:r>
              <a:rPr lang="en-US" sz="3200" dirty="0" smtClean="0"/>
              <a:t>with 3 month POC with following tasks: </a:t>
            </a:r>
          </a:p>
          <a:p>
            <a:endParaRPr lang="en-US" sz="3200" dirty="0"/>
          </a:p>
          <a:p>
            <a:r>
              <a:rPr lang="en-US" sz="3200" dirty="0" smtClean="0"/>
              <a:t>::tasks:                        1. </a:t>
            </a:r>
            <a:r>
              <a:rPr lang="en-US" sz="3200" dirty="0"/>
              <a:t>An audit of their big data practice</a:t>
            </a:r>
          </a:p>
          <a:p>
            <a:r>
              <a:rPr lang="en-IN" sz="3200" dirty="0"/>
              <a:t>                                     </a:t>
            </a:r>
            <a:r>
              <a:rPr lang="en-IN" sz="3200" dirty="0" smtClean="0"/>
              <a:t>2</a:t>
            </a:r>
            <a:r>
              <a:rPr lang="en-IN" sz="3200" dirty="0"/>
              <a:t>. </a:t>
            </a:r>
            <a:r>
              <a:rPr lang="en-US" sz="3200" dirty="0"/>
              <a:t>Recommendations for a successful IPO </a:t>
            </a:r>
          </a:p>
          <a:p>
            <a:r>
              <a:rPr lang="en-US" sz="3200" dirty="0"/>
              <a:t>                                     </a:t>
            </a:r>
            <a:r>
              <a:rPr lang="en-US" sz="3200" dirty="0" smtClean="0"/>
              <a:t>3</a:t>
            </a:r>
            <a:r>
              <a:rPr lang="en-US" sz="3200" dirty="0"/>
              <a:t>. An analysis of their content </a:t>
            </a:r>
            <a:r>
              <a:rPr lang="en-US" sz="3200" dirty="0" smtClean="0"/>
              <a:t>categories                                    </a:t>
            </a:r>
            <a:endParaRPr lang="en-IN" sz="3200" dirty="0"/>
          </a:p>
        </p:txBody>
      </p:sp>
      <p:pic>
        <p:nvPicPr>
          <p:cNvPr id="32" name="Picture 3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 b="321"/>
          <a:stretch>
            <a:fillRect/>
          </a:stretch>
        </p:blipFill>
        <p:spPr>
          <a:xfrm rot="10799999">
            <a:off x="1905001" y="1909667"/>
            <a:ext cx="6076502" cy="6467663"/>
          </a:xfrm>
          <a:prstGeom prst="rect">
            <a:avLst/>
          </a:prstGeom>
        </p:spPr>
      </p:pic>
      <p:sp>
        <p:nvSpPr>
          <p:cNvPr id="33" name="TextBox 33"/>
          <p:cNvSpPr txBox="1"/>
          <p:nvPr/>
        </p:nvSpPr>
        <p:spPr>
          <a:xfrm>
            <a:off x="2969013" y="3935700"/>
            <a:ext cx="4481973" cy="2462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Project Recap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8195696"/>
            <a:ext cx="3545508" cy="3370302"/>
            <a:chOff x="0" y="0"/>
            <a:chExt cx="4727344" cy="4493736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sp>
        <p:nvSpPr>
          <p:cNvPr id="6" name="AutoShape 6"/>
          <p:cNvSpPr/>
          <p:nvPr/>
        </p:nvSpPr>
        <p:spPr>
          <a:xfrm>
            <a:off x="0" y="0"/>
            <a:ext cx="9964482" cy="10287000"/>
          </a:xfrm>
          <a:prstGeom prst="rect">
            <a:avLst/>
          </a:prstGeom>
          <a:solidFill>
            <a:srgbClr val="A100FF"/>
          </a:solidFill>
          <a:ln>
            <a:solidFill>
              <a:srgbClr val="A100FF"/>
            </a:solidFill>
          </a:ln>
        </p:spPr>
        <p:txBody>
          <a:bodyPr/>
          <a:lstStyle/>
          <a:p>
            <a:endParaRPr lang="en-AU" dirty="0"/>
          </a:p>
        </p:txBody>
      </p:sp>
      <p:grpSp>
        <p:nvGrpSpPr>
          <p:cNvPr id="7" name="Group 7"/>
          <p:cNvGrpSpPr/>
          <p:nvPr/>
        </p:nvGrpSpPr>
        <p:grpSpPr>
          <a:xfrm>
            <a:off x="-146279" y="406153"/>
            <a:ext cx="2253799" cy="9474693"/>
            <a:chOff x="0" y="0"/>
            <a:chExt cx="3005065" cy="12632924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1298688" y="1464558"/>
            <a:ext cx="3438614" cy="3297100"/>
            <a:chOff x="0" y="154662"/>
            <a:chExt cx="4584818" cy="4396135"/>
          </a:xfrm>
        </p:grpSpPr>
        <p:grpSp>
          <p:nvGrpSpPr>
            <p:cNvPr id="13" name="Group 13"/>
            <p:cNvGrpSpPr>
              <a:grpSpLocks noChangeAspect="1"/>
            </p:cNvGrpSpPr>
            <p:nvPr/>
          </p:nvGrpSpPr>
          <p:grpSpPr>
            <a:xfrm>
              <a:off x="0" y="656398"/>
              <a:ext cx="3894399" cy="3894399"/>
              <a:chOff x="0" y="0"/>
              <a:chExt cx="6350000" cy="6350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963488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rcRect b="321"/>
            <a:stretch>
              <a:fillRect/>
            </a:stretch>
          </p:blipFill>
          <p:spPr>
            <a:xfrm rot="16484543">
              <a:off x="686267" y="150511"/>
              <a:ext cx="3894400" cy="3902702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15986267" y="-1061348"/>
            <a:ext cx="3545508" cy="3370302"/>
            <a:chOff x="0" y="0"/>
            <a:chExt cx="4727344" cy="4493736"/>
          </a:xfrm>
        </p:grpSpPr>
        <p:grpSp>
          <p:nvGrpSpPr>
            <p:cNvPr id="17" name="Group 17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9"/>
          <a:srcRect l="24693" r="24693"/>
          <a:stretch>
            <a:fillRect/>
          </a:stretch>
        </p:blipFill>
        <p:spPr>
          <a:xfrm>
            <a:off x="11007484" y="1028700"/>
            <a:ext cx="6251816" cy="82296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3069738" y="2308953"/>
            <a:ext cx="578686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Problem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590800" y="4762500"/>
            <a:ext cx="655320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US" sz="2800" dirty="0">
                <a:solidFill>
                  <a:schemeClr val="bg1"/>
                </a:solidFill>
              </a:rPr>
              <a:t>Every day over 100,000 pieces of content, ranging from text, images, videos and GIFs are posted. </a:t>
            </a:r>
            <a:endParaRPr lang="en-US" sz="2800" dirty="0" smtClean="0">
              <a:solidFill>
                <a:schemeClr val="bg1"/>
              </a:solidFill>
            </a:endParaRPr>
          </a:p>
          <a:p>
            <a:endParaRPr lang="en-US" sz="2800" dirty="0" smtClean="0">
              <a:solidFill>
                <a:schemeClr val="bg1"/>
              </a:solidFill>
            </a:endParaRPr>
          </a:p>
          <a:p>
            <a:pPr marL="285750" indent="-285750">
              <a:buFont typeface="Wingdings" pitchFamily="2" charset="2"/>
              <a:buChar char="q"/>
            </a:pPr>
            <a:r>
              <a:rPr lang="en-US" sz="2800" dirty="0" smtClean="0">
                <a:solidFill>
                  <a:schemeClr val="bg1"/>
                </a:solidFill>
              </a:rPr>
              <a:t>All </a:t>
            </a:r>
            <a:r>
              <a:rPr lang="en-US" sz="2800" dirty="0">
                <a:solidFill>
                  <a:schemeClr val="bg1"/>
                </a:solidFill>
              </a:rPr>
              <a:t>of this data is highly unstructured and requires extremely sophisticated and expensive technology to manage and maintain. </a:t>
            </a:r>
            <a:endParaRPr lang="en-US" sz="2800" dirty="0" smtClean="0">
              <a:solidFill>
                <a:schemeClr val="bg1"/>
              </a:solidFill>
            </a:endParaRPr>
          </a:p>
          <a:p>
            <a:pPr marL="285750" indent="-285750">
              <a:buFont typeface="Wingdings" pitchFamily="2" charset="2"/>
              <a:buChar char="q"/>
            </a:pPr>
            <a:endParaRPr lang="en-US" sz="2800" dirty="0">
              <a:solidFill>
                <a:schemeClr val="bg1"/>
              </a:solidFill>
            </a:endParaRPr>
          </a:p>
          <a:p>
            <a:r>
              <a:rPr lang="en-US" sz="3600" b="1" u="sng" dirty="0" smtClean="0">
                <a:solidFill>
                  <a:schemeClr val="bg1"/>
                </a:solidFill>
              </a:rPr>
              <a:t>Objective: To find Social Buzz’s top 5 popular content categories.</a:t>
            </a:r>
            <a:endParaRPr lang="en-IN" sz="3600" b="1" u="sng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06723" y="406153"/>
            <a:ext cx="9939843" cy="9474693"/>
            <a:chOff x="0" y="0"/>
            <a:chExt cx="13253124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0"/>
              <a:ext cx="3005065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0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9838214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0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3279405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6558809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9838214"/>
              <a:ext cx="3005065" cy="2794710"/>
            </a:xfrm>
            <a:prstGeom prst="rect">
              <a:avLst/>
            </a:prstGeom>
          </p:spPr>
        </p:pic>
      </p:grpSp>
      <p:sp>
        <p:nvSpPr>
          <p:cNvPr id="15" name="AutoShape 15"/>
          <p:cNvSpPr/>
          <p:nvPr/>
        </p:nvSpPr>
        <p:spPr>
          <a:xfrm>
            <a:off x="2110745" y="1825527"/>
            <a:ext cx="6750815" cy="6635945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11825797" y="1270731"/>
            <a:ext cx="2085137" cy="2085137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</p:sp>
      </p:grp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11419219" y="1028700"/>
            <a:ext cx="2179630" cy="2165548"/>
            <a:chOff x="0" y="0"/>
            <a:chExt cx="6502400" cy="6477000"/>
          </a:xfrm>
        </p:grpSpPr>
        <p:sp>
          <p:nvSpPr>
            <p:cNvPr id="19" name="Freeform 1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5"/>
              <a:stretch>
                <a:fillRect l="-136837" t="-28774" r="-84967" b="-86469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11825797" y="4221947"/>
            <a:ext cx="2085137" cy="2085137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3" name="Group 23"/>
          <p:cNvGrpSpPr>
            <a:grpSpLocks noChangeAspect="1"/>
          </p:cNvGrpSpPr>
          <p:nvPr/>
        </p:nvGrpSpPr>
        <p:grpSpPr>
          <a:xfrm>
            <a:off x="11411515" y="4002073"/>
            <a:ext cx="2187334" cy="2123082"/>
            <a:chOff x="-23042" y="66269"/>
            <a:chExt cx="6542158" cy="6349987"/>
          </a:xfrm>
        </p:grpSpPr>
        <p:sp>
          <p:nvSpPr>
            <p:cNvPr id="24" name="Freeform 24"/>
            <p:cNvSpPr/>
            <p:nvPr/>
          </p:nvSpPr>
          <p:spPr>
            <a:xfrm>
              <a:off x="-23042" y="119185"/>
              <a:ext cx="6542158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6"/>
              <a:stretch>
                <a:fillRect l="-162891" t="-16684" r="-160683" b="-166629"/>
              </a:stretch>
            </a:blipFill>
            <a:ln>
              <a:solidFill>
                <a:srgbClr val="00BAFF"/>
              </a:solidFill>
            </a:ln>
          </p:spPr>
        </p:sp>
        <p:sp>
          <p:nvSpPr>
            <p:cNvPr id="25" name="Freeform 25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grpSp>
        <p:nvGrpSpPr>
          <p:cNvPr id="26" name="Group 26"/>
          <p:cNvGrpSpPr>
            <a:grpSpLocks noChangeAspect="1"/>
          </p:cNvGrpSpPr>
          <p:nvPr/>
        </p:nvGrpSpPr>
        <p:grpSpPr>
          <a:xfrm>
            <a:off x="11825797" y="7173163"/>
            <a:ext cx="2085137" cy="2085137"/>
            <a:chOff x="0" y="0"/>
            <a:chExt cx="6350000" cy="63500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8" name="Group 28"/>
          <p:cNvGrpSpPr>
            <a:grpSpLocks noChangeAspect="1"/>
          </p:cNvGrpSpPr>
          <p:nvPr/>
        </p:nvGrpSpPr>
        <p:grpSpPr>
          <a:xfrm>
            <a:off x="11419219" y="6931132"/>
            <a:ext cx="2174041" cy="2165548"/>
            <a:chOff x="0" y="0"/>
            <a:chExt cx="6502400" cy="6477000"/>
          </a:xfrm>
        </p:grpSpPr>
        <p:sp>
          <p:nvSpPr>
            <p:cNvPr id="29" name="Freeform 2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7"/>
              <a:stretch>
                <a:fillRect l="-164266" t="1917" r="-22903" b="-93994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30" name="Freeform 3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sp>
        <p:nvSpPr>
          <p:cNvPr id="31" name="TextBox 31"/>
          <p:cNvSpPr txBox="1"/>
          <p:nvPr/>
        </p:nvSpPr>
        <p:spPr>
          <a:xfrm>
            <a:off x="2670508" y="3331799"/>
            <a:ext cx="5612273" cy="3693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The Analytics team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4020800" y="1454169"/>
            <a:ext cx="3733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 smtClean="0"/>
              <a:t>Andrew Fleming</a:t>
            </a:r>
          </a:p>
          <a:p>
            <a:r>
              <a:rPr lang="en-IN" sz="2800" dirty="0" smtClean="0"/>
              <a:t>Chief Technical Architect</a:t>
            </a:r>
            <a:endParaRPr lang="en-IN" sz="2800" dirty="0"/>
          </a:p>
        </p:txBody>
      </p:sp>
      <p:sp>
        <p:nvSpPr>
          <p:cNvPr id="33" name="TextBox 32"/>
          <p:cNvSpPr txBox="1"/>
          <p:nvPr/>
        </p:nvSpPr>
        <p:spPr>
          <a:xfrm>
            <a:off x="14020800" y="4512481"/>
            <a:ext cx="3733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 smtClean="0"/>
              <a:t>Marcus </a:t>
            </a:r>
            <a:r>
              <a:rPr lang="en-IN" sz="2800" b="1" dirty="0" err="1" smtClean="0"/>
              <a:t>Rompton</a:t>
            </a:r>
            <a:endParaRPr lang="en-IN" sz="2800" b="1" dirty="0" smtClean="0"/>
          </a:p>
          <a:p>
            <a:r>
              <a:rPr lang="en-IN" sz="2800" dirty="0" smtClean="0"/>
              <a:t>Senior Principle</a:t>
            </a:r>
            <a:endParaRPr lang="en-IN" sz="2800" dirty="0"/>
          </a:p>
        </p:txBody>
      </p:sp>
      <p:sp>
        <p:nvSpPr>
          <p:cNvPr id="34" name="TextBox 33"/>
          <p:cNvSpPr txBox="1"/>
          <p:nvPr/>
        </p:nvSpPr>
        <p:spPr>
          <a:xfrm>
            <a:off x="14020800" y="7465993"/>
            <a:ext cx="3733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 smtClean="0"/>
              <a:t>Myself</a:t>
            </a:r>
          </a:p>
          <a:p>
            <a:r>
              <a:rPr lang="en-IN" sz="2800" dirty="0" smtClean="0"/>
              <a:t>Data Analyst</a:t>
            </a:r>
            <a:endParaRPr lang="en-IN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45296" y="406153"/>
            <a:ext cx="10042534" cy="9474693"/>
            <a:chOff x="0" y="0"/>
            <a:chExt cx="13390046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r="10232"/>
            <a:stretch>
              <a:fillRect/>
            </a:stretch>
          </p:blipFill>
          <p:spPr>
            <a:xfrm>
              <a:off x="6923321" y="6558809"/>
              <a:ext cx="2697587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903391" y="1027892"/>
            <a:ext cx="1854962" cy="1781248"/>
            <a:chOff x="0" y="0"/>
            <a:chExt cx="2473282" cy="2374997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3758754" y="2639980"/>
            <a:ext cx="1854962" cy="1781248"/>
            <a:chOff x="0" y="0"/>
            <a:chExt cx="2473282" cy="2374997"/>
          </a:xfrm>
        </p:grpSpPr>
        <p:grpSp>
          <p:nvGrpSpPr>
            <p:cNvPr id="18" name="Group 18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1" name="Group 21"/>
          <p:cNvGrpSpPr/>
          <p:nvPr/>
        </p:nvGrpSpPr>
        <p:grpSpPr>
          <a:xfrm>
            <a:off x="5614117" y="4252068"/>
            <a:ext cx="1854962" cy="1781248"/>
            <a:chOff x="0" y="0"/>
            <a:chExt cx="2473282" cy="2374997"/>
          </a:xfrm>
        </p:grpSpPr>
        <p:grpSp>
          <p:nvGrpSpPr>
            <p:cNvPr id="22" name="Group 22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5" name="Group 25"/>
          <p:cNvGrpSpPr/>
          <p:nvPr/>
        </p:nvGrpSpPr>
        <p:grpSpPr>
          <a:xfrm>
            <a:off x="7469480" y="5864156"/>
            <a:ext cx="1854962" cy="1781248"/>
            <a:chOff x="0" y="0"/>
            <a:chExt cx="2473282" cy="2374997"/>
          </a:xfrm>
        </p:grpSpPr>
        <p:grpSp>
          <p:nvGrpSpPr>
            <p:cNvPr id="26" name="Group 26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9" name="Group 29"/>
          <p:cNvGrpSpPr/>
          <p:nvPr/>
        </p:nvGrpSpPr>
        <p:grpSpPr>
          <a:xfrm>
            <a:off x="9324843" y="7476244"/>
            <a:ext cx="1854962" cy="1781248"/>
            <a:chOff x="0" y="0"/>
            <a:chExt cx="2473282" cy="2374997"/>
          </a:xfrm>
        </p:grpSpPr>
        <p:grpSp>
          <p:nvGrpSpPr>
            <p:cNvPr id="30" name="Group 30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32" name="Picture 3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sp>
        <p:nvSpPr>
          <p:cNvPr id="33" name="TextBox 33"/>
          <p:cNvSpPr txBox="1"/>
          <p:nvPr/>
        </p:nvSpPr>
        <p:spPr>
          <a:xfrm>
            <a:off x="10667818" y="1028700"/>
            <a:ext cx="6642545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Process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2630944" y="1372359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1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4534646" y="2984043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2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0108223" y="7828620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>
                <a:solidFill>
                  <a:srgbClr val="FFFFFF"/>
                </a:solidFill>
                <a:latin typeface="Clear Sans Regular Bold"/>
              </a:rPr>
              <a:t>5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8193880" y="6204766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4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6396750" y="4605252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3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3770889" y="1144369"/>
            <a:ext cx="45349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dirty="0" smtClean="0">
                <a:solidFill>
                  <a:schemeClr val="bg1"/>
                </a:solidFill>
              </a:rPr>
              <a:t>Data Understanding</a:t>
            </a:r>
            <a:endParaRPr lang="en-IN" sz="3600" b="1" dirty="0">
              <a:solidFill>
                <a:schemeClr val="bg1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7428489" y="4229100"/>
            <a:ext cx="45349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dirty="0">
                <a:solidFill>
                  <a:schemeClr val="bg1"/>
                </a:solidFill>
              </a:rPr>
              <a:t>Data Modelling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5675889" y="2973169"/>
            <a:ext cx="45349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dirty="0">
                <a:solidFill>
                  <a:schemeClr val="bg1"/>
                </a:solidFill>
              </a:rPr>
              <a:t>Data Cleaning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9300059" y="5969416"/>
            <a:ext cx="45349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dirty="0" smtClean="0">
                <a:solidFill>
                  <a:schemeClr val="bg1"/>
                </a:solidFill>
              </a:rPr>
              <a:t>Data Analysis</a:t>
            </a:r>
            <a:endParaRPr lang="en-IN" sz="3600" b="1" dirty="0">
              <a:solidFill>
                <a:schemeClr val="bg1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1162289" y="7581900"/>
            <a:ext cx="45349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dirty="0" smtClean="0">
                <a:solidFill>
                  <a:schemeClr val="bg1"/>
                </a:solidFill>
              </a:rPr>
              <a:t>Uncover Insights</a:t>
            </a:r>
            <a:endParaRPr lang="en-IN" sz="36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>
            <a:off x="2127159" y="6480806"/>
            <a:ext cx="2972219" cy="881758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6336671" y="190500"/>
            <a:ext cx="46361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Insights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517112" y="7810500"/>
            <a:ext cx="17253775" cy="2017079"/>
            <a:chOff x="0" y="0"/>
            <a:chExt cx="23005033" cy="2689439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>
            <a:off x="7272183" y="6480309"/>
            <a:ext cx="2972219" cy="881758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>
            <a:off x="12670342" y="6480309"/>
            <a:ext cx="2972219" cy="881758"/>
          </a:xfrm>
          <a:prstGeom prst="rect">
            <a:avLst/>
          </a:prstGeom>
        </p:spPr>
      </p:pic>
      <p:graphicFrame>
        <p:nvGraphicFramePr>
          <p:cNvPr id="14" name="Chart 13"/>
          <p:cNvGraphicFramePr/>
          <p:nvPr>
            <p:extLst>
              <p:ext uri="{D42A27DB-BD31-4B8C-83A1-F6EECF244321}">
                <p14:modId xmlns:p14="http://schemas.microsoft.com/office/powerpoint/2010/main" val="3592381036"/>
              </p:ext>
            </p:extLst>
          </p:nvPr>
        </p:nvGraphicFramePr>
        <p:xfrm>
          <a:off x="3064742" y="825863"/>
          <a:ext cx="12192000" cy="812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1600200" y="4811911"/>
            <a:ext cx="4038600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5400" dirty="0" smtClean="0"/>
              <a:t>Unique Categories</a:t>
            </a:r>
          </a:p>
          <a:p>
            <a:endParaRPr lang="en-IN" sz="6600" dirty="0"/>
          </a:p>
        </p:txBody>
      </p:sp>
      <p:sp>
        <p:nvSpPr>
          <p:cNvPr id="18" name="TextBox 17"/>
          <p:cNvSpPr txBox="1"/>
          <p:nvPr/>
        </p:nvSpPr>
        <p:spPr>
          <a:xfrm>
            <a:off x="5803271" y="4836974"/>
            <a:ext cx="585487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5400" dirty="0" smtClean="0"/>
              <a:t>Category with most reactions</a:t>
            </a:r>
            <a:endParaRPr lang="en-IN" sz="5400" dirty="0"/>
          </a:p>
        </p:txBody>
      </p:sp>
      <p:sp>
        <p:nvSpPr>
          <p:cNvPr id="19" name="TextBox 18"/>
          <p:cNvSpPr txBox="1"/>
          <p:nvPr/>
        </p:nvSpPr>
        <p:spPr>
          <a:xfrm>
            <a:off x="11658600" y="4838700"/>
            <a:ext cx="52578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5400" dirty="0" smtClean="0"/>
              <a:t>Month with most posts</a:t>
            </a:r>
            <a:endParaRPr lang="en-IN" sz="5400" dirty="0"/>
          </a:p>
          <a:p>
            <a:endParaRPr lang="en-IN" sz="1400" dirty="0"/>
          </a:p>
        </p:txBody>
      </p:sp>
      <p:sp>
        <p:nvSpPr>
          <p:cNvPr id="15" name="TextBox 14"/>
          <p:cNvSpPr txBox="1"/>
          <p:nvPr/>
        </p:nvSpPr>
        <p:spPr>
          <a:xfrm>
            <a:off x="2286000" y="2171700"/>
            <a:ext cx="23622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8800" dirty="0" smtClean="0">
                <a:solidFill>
                  <a:srgbClr val="A100FF"/>
                </a:solidFill>
              </a:rPr>
              <a:t>16</a:t>
            </a:r>
            <a:endParaRPr lang="en-IN" sz="8800" dirty="0">
              <a:solidFill>
                <a:srgbClr val="A100FF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477000" y="2171700"/>
            <a:ext cx="42672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8800" dirty="0" smtClean="0">
                <a:solidFill>
                  <a:srgbClr val="A100FF"/>
                </a:solidFill>
              </a:rPr>
              <a:t>Animals</a:t>
            </a:r>
            <a:endParaRPr lang="en-IN" sz="8800" dirty="0">
              <a:solidFill>
                <a:srgbClr val="A100FF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2801600" y="2171700"/>
            <a:ext cx="23622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8800" dirty="0" smtClean="0">
                <a:solidFill>
                  <a:srgbClr val="A100FF"/>
                </a:solidFill>
              </a:rPr>
              <a:t>May</a:t>
            </a:r>
            <a:endParaRPr lang="en-IN" sz="8800" dirty="0">
              <a:solidFill>
                <a:srgbClr val="A100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1" y="-710238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aphicFrame>
        <p:nvGraphicFramePr>
          <p:cNvPr id="29" name="Chart 2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23892137"/>
              </p:ext>
            </p:extLst>
          </p:nvPr>
        </p:nvGraphicFramePr>
        <p:xfrm>
          <a:off x="5105400" y="3086100"/>
          <a:ext cx="9753600" cy="61310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30" name="TextBox 29"/>
          <p:cNvSpPr txBox="1"/>
          <p:nvPr/>
        </p:nvSpPr>
        <p:spPr>
          <a:xfrm>
            <a:off x="2386482" y="1866900"/>
            <a:ext cx="1590151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6600" dirty="0" smtClean="0"/>
              <a:t>Top 5 categories</a:t>
            </a:r>
            <a:endParaRPr lang="en-IN" sz="6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2" y="-1235382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aphicFrame>
        <p:nvGraphicFramePr>
          <p:cNvPr id="27" name="Chart 2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47619538"/>
              </p:ext>
            </p:extLst>
          </p:nvPr>
        </p:nvGraphicFramePr>
        <p:xfrm>
          <a:off x="2708875" y="2628900"/>
          <a:ext cx="15200651" cy="573377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28" name="TextBox 27"/>
          <p:cNvSpPr txBox="1"/>
          <p:nvPr/>
        </p:nvSpPr>
        <p:spPr>
          <a:xfrm>
            <a:off x="3657600" y="1104900"/>
            <a:ext cx="1285764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6600" b="1" dirty="0" smtClean="0"/>
              <a:t>Month Wise Posts</a:t>
            </a:r>
            <a:endParaRPr lang="en-IN" sz="6600" b="1" dirty="0"/>
          </a:p>
        </p:txBody>
      </p:sp>
    </p:spTree>
    <p:extLst>
      <p:ext uri="{BB962C8B-B14F-4D97-AF65-F5344CB8AC3E}">
        <p14:creationId xmlns:p14="http://schemas.microsoft.com/office/powerpoint/2010/main" val="2453851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273</TotalTime>
  <Words>316</Words>
  <Application>Microsoft Office PowerPoint</Application>
  <PresentationFormat>Custom</PresentationFormat>
  <Paragraphs>85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Calibri</vt:lpstr>
      <vt:lpstr>Clear Sans Regular Bold</vt:lpstr>
      <vt:lpstr>Graphik Regular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Template</dc:title>
  <dc:creator>Kevin Dang</dc:creator>
  <cp:lastModifiedBy>chandni grover</cp:lastModifiedBy>
  <cp:revision>24</cp:revision>
  <dcterms:created xsi:type="dcterms:W3CDTF">2006-08-16T00:00:00Z</dcterms:created>
  <dcterms:modified xsi:type="dcterms:W3CDTF">2024-10-24T12:37:32Z</dcterms:modified>
  <dc:identifier>DAEhDyfaYKE</dc:identifier>
</cp:coreProperties>
</file>